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81" r:id="rId5"/>
    <p:sldId id="282" r:id="rId6"/>
    <p:sldId id="271" r:id="rId7"/>
    <p:sldId id="265" r:id="rId8"/>
  </p:sldIdLst>
  <p:sldSz cx="18288000" cy="10287000"/>
  <p:notesSz cx="6858000" cy="9144000"/>
  <p:embeddedFontLst>
    <p:embeddedFont>
      <p:font typeface="Arial Black" panose="020B0A04020102020204" pitchFamily="34" charset="0"/>
      <p:bold r:id="rId10"/>
    </p:embeddedFont>
    <p:embeddedFont>
      <p:font typeface="Computer Says No" panose="020B0604020202020204" charset="0"/>
      <p:regular r:id="rId11"/>
    </p:embeddedFont>
    <p:embeddedFont>
      <p:font typeface="Poppins" panose="00000500000000000000" pitchFamily="2" charset="0"/>
      <p:regular r:id="rId12"/>
      <p:bold r:id="rId13"/>
      <p:italic r:id="rId14"/>
      <p:boldItalic r:id="rId15"/>
    </p:embeddedFont>
    <p:embeddedFont>
      <p:font typeface="Poppins Bold" panose="00000800000000000000" charset="0"/>
      <p:regular r:id="rId16"/>
    </p:embeddedFont>
    <p:embeddedFont>
      <p:font typeface="Poppins Light" panose="00000400000000000000" pitchFamily="2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31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1CE41-1B31-499D-9B14-2480184387B9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5AFAE-9B7C-4CBD-8A66-D85CD8772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80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5AFAE-9B7C-4CBD-8A66-D85CD87725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72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201" y="0"/>
            <a:ext cx="18530333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3916" b="-868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932" y="6172200"/>
            <a:ext cx="7329362" cy="8229600"/>
          </a:xfrm>
          <a:custGeom>
            <a:avLst/>
            <a:gdLst/>
            <a:ahLst/>
            <a:cxnLst/>
            <a:rect l="l" t="t" r="r" b="b"/>
            <a:pathLst>
              <a:path w="7329362" h="8229600">
                <a:moveTo>
                  <a:pt x="0" y="0"/>
                </a:moveTo>
                <a:lnTo>
                  <a:pt x="7329363" y="0"/>
                </a:lnTo>
                <a:lnTo>
                  <a:pt x="732936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65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0" y="1152474"/>
            <a:ext cx="3536094" cy="1724379"/>
          </a:xfrm>
          <a:custGeom>
            <a:avLst/>
            <a:gdLst/>
            <a:ahLst/>
            <a:cxnLst/>
            <a:rect l="l" t="t" r="r" b="b"/>
            <a:pathLst>
              <a:path w="3536094" h="1724379">
                <a:moveTo>
                  <a:pt x="0" y="0"/>
                </a:moveTo>
                <a:lnTo>
                  <a:pt x="3536095" y="0"/>
                </a:lnTo>
                <a:lnTo>
                  <a:pt x="3536095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6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601689" y="8426785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932" y="3157837"/>
            <a:ext cx="10542410" cy="7153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16"/>
              </a:lnSpc>
            </a:pPr>
            <a:r>
              <a:rPr lang="en-US" sz="15161" dirty="0">
                <a:solidFill>
                  <a:schemeClr val="bg1"/>
                </a:solidFill>
                <a:latin typeface="Computer Says No"/>
              </a:rPr>
              <a:t>REMOTELY NAVIGATED AUTOMATED WATER QUALITY SAMPLING SYSTEM </a:t>
            </a:r>
          </a:p>
        </p:txBody>
      </p:sp>
      <p:sp>
        <p:nvSpPr>
          <p:cNvPr id="8" name="Freeform 8"/>
          <p:cNvSpPr/>
          <p:nvPr/>
        </p:nvSpPr>
        <p:spPr>
          <a:xfrm flipH="1">
            <a:off x="10375503" y="3245770"/>
            <a:ext cx="8078630" cy="7041230"/>
          </a:xfrm>
          <a:custGeom>
            <a:avLst/>
            <a:gdLst/>
            <a:ahLst/>
            <a:cxnLst/>
            <a:rect l="l" t="t" r="r" b="b"/>
            <a:pathLst>
              <a:path w="8078630" h="7041230">
                <a:moveTo>
                  <a:pt x="8078630" y="0"/>
                </a:moveTo>
                <a:lnTo>
                  <a:pt x="0" y="0"/>
                </a:lnTo>
                <a:lnTo>
                  <a:pt x="0" y="7041230"/>
                </a:lnTo>
                <a:lnTo>
                  <a:pt x="8078630" y="7041230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7"/>
            <a:stretch>
              <a:fillRect b="-6816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9744255" y="2077415"/>
            <a:ext cx="9341125" cy="1012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13"/>
              </a:lnSpc>
              <a:spcBef>
                <a:spcPct val="0"/>
              </a:spcBef>
            </a:pPr>
            <a:r>
              <a:rPr lang="en-US" sz="5687" i="1" dirty="0">
                <a:solidFill>
                  <a:srgbClr val="FFFFFF"/>
                </a:solidFill>
                <a:latin typeface="Computer Says No"/>
              </a:rPr>
              <a:t>Group number : PEP_11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52697" y="184274"/>
            <a:ext cx="17535303" cy="2134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727"/>
              </a:lnSpc>
              <a:spcBef>
                <a:spcPct val="0"/>
              </a:spcBef>
            </a:pPr>
            <a:r>
              <a:rPr lang="en-US" sz="5387" b="1" dirty="0">
                <a:solidFill>
                  <a:srgbClr val="FFFFFF"/>
                </a:solidFill>
                <a:latin typeface="Arial Black" panose="020B0A04020102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Professional Engineering Practice and Industrial Management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4524" y="2677258"/>
            <a:ext cx="3930073" cy="1232964"/>
            <a:chOff x="0" y="0"/>
            <a:chExt cx="930031" cy="29177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0031" cy="291774"/>
            </a:xfrm>
            <a:custGeom>
              <a:avLst/>
              <a:gdLst/>
              <a:ahLst/>
              <a:cxnLst/>
              <a:rect l="l" t="t" r="r" b="b"/>
              <a:pathLst>
                <a:path w="930031" h="291774">
                  <a:moveTo>
                    <a:pt x="0" y="0"/>
                  </a:moveTo>
                  <a:lnTo>
                    <a:pt x="930031" y="0"/>
                  </a:lnTo>
                  <a:lnTo>
                    <a:pt x="930031" y="291774"/>
                  </a:lnTo>
                  <a:lnTo>
                    <a:pt x="0" y="2917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42875"/>
              <a:ext cx="930031" cy="4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40"/>
                </a:lnSpc>
              </a:pPr>
              <a:r>
                <a:rPr lang="en-US" sz="2988">
                  <a:solidFill>
                    <a:srgbClr val="000000"/>
                  </a:solidFill>
                  <a:latin typeface="Poppins Bold"/>
                </a:rPr>
                <a:t>STUDENT NAME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442193" y="2677258"/>
            <a:ext cx="3930073" cy="1232964"/>
            <a:chOff x="0" y="0"/>
            <a:chExt cx="930031" cy="2917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30031" cy="291774"/>
            </a:xfrm>
            <a:custGeom>
              <a:avLst/>
              <a:gdLst/>
              <a:ahLst/>
              <a:cxnLst/>
              <a:rect l="l" t="t" r="r" b="b"/>
              <a:pathLst>
                <a:path w="930031" h="291774">
                  <a:moveTo>
                    <a:pt x="0" y="0"/>
                  </a:moveTo>
                  <a:lnTo>
                    <a:pt x="930031" y="0"/>
                  </a:lnTo>
                  <a:lnTo>
                    <a:pt x="930031" y="291774"/>
                  </a:lnTo>
                  <a:lnTo>
                    <a:pt x="0" y="2917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42875"/>
              <a:ext cx="930031" cy="4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40"/>
                </a:lnSpc>
              </a:pPr>
              <a:r>
                <a:rPr lang="en-US" sz="2988">
                  <a:solidFill>
                    <a:srgbClr val="000000"/>
                  </a:solidFill>
                  <a:latin typeface="Poppins Bold"/>
                </a:rPr>
                <a:t>STUDENT NO.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20678" y="2677258"/>
            <a:ext cx="3930073" cy="1232964"/>
            <a:chOff x="0" y="0"/>
            <a:chExt cx="930031" cy="29177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30031" cy="291774"/>
            </a:xfrm>
            <a:custGeom>
              <a:avLst/>
              <a:gdLst/>
              <a:ahLst/>
              <a:cxnLst/>
              <a:rect l="l" t="t" r="r" b="b"/>
              <a:pathLst>
                <a:path w="930031" h="291774">
                  <a:moveTo>
                    <a:pt x="0" y="0"/>
                  </a:moveTo>
                  <a:lnTo>
                    <a:pt x="930031" y="0"/>
                  </a:lnTo>
                  <a:lnTo>
                    <a:pt x="930031" y="291774"/>
                  </a:lnTo>
                  <a:lnTo>
                    <a:pt x="0" y="2917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42875"/>
              <a:ext cx="930031" cy="4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40"/>
                </a:lnSpc>
              </a:pPr>
              <a:r>
                <a:rPr lang="en-US" sz="2988">
                  <a:solidFill>
                    <a:srgbClr val="000000"/>
                  </a:solidFill>
                  <a:latin typeface="Poppins Bold"/>
                </a:rPr>
                <a:t>CONTACT NO. 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599163" y="2677258"/>
            <a:ext cx="3930073" cy="1232964"/>
            <a:chOff x="0" y="0"/>
            <a:chExt cx="930031" cy="29177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30031" cy="291774"/>
            </a:xfrm>
            <a:custGeom>
              <a:avLst/>
              <a:gdLst/>
              <a:ahLst/>
              <a:cxnLst/>
              <a:rect l="l" t="t" r="r" b="b"/>
              <a:pathLst>
                <a:path w="930031" h="291774">
                  <a:moveTo>
                    <a:pt x="0" y="0"/>
                  </a:moveTo>
                  <a:lnTo>
                    <a:pt x="930031" y="0"/>
                  </a:lnTo>
                  <a:lnTo>
                    <a:pt x="930031" y="291774"/>
                  </a:lnTo>
                  <a:lnTo>
                    <a:pt x="0" y="29177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42875"/>
              <a:ext cx="930031" cy="434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40"/>
                </a:lnSpc>
              </a:pPr>
              <a:r>
                <a:rPr lang="en-US" sz="2988">
                  <a:solidFill>
                    <a:srgbClr val="000000"/>
                  </a:solidFill>
                  <a:latin typeface="Poppins Bold"/>
                </a:rPr>
                <a:t>EMAIL ADDRESS 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64524" y="4094514"/>
            <a:ext cx="3930073" cy="920605"/>
            <a:chOff x="0" y="0"/>
            <a:chExt cx="930031" cy="2178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Muthukumarana T D 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442601" y="4094514"/>
            <a:ext cx="3930073" cy="920605"/>
            <a:chOff x="0" y="0"/>
            <a:chExt cx="930031" cy="21785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IT22310132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20678" y="4094514"/>
            <a:ext cx="3930073" cy="920605"/>
            <a:chOff x="0" y="0"/>
            <a:chExt cx="930031" cy="21785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070 622 5315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599163" y="4094514"/>
            <a:ext cx="3930073" cy="920605"/>
            <a:chOff x="0" y="0"/>
            <a:chExt cx="930031" cy="21785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it22310132@my.sliit.lk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64524" y="5195333"/>
            <a:ext cx="3930073" cy="1234876"/>
            <a:chOff x="0" y="0"/>
            <a:chExt cx="930031" cy="29222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930031" cy="292227"/>
            </a:xfrm>
            <a:custGeom>
              <a:avLst/>
              <a:gdLst/>
              <a:ahLst/>
              <a:cxnLst/>
              <a:rect l="l" t="t" r="r" b="b"/>
              <a:pathLst>
                <a:path w="930031" h="292227">
                  <a:moveTo>
                    <a:pt x="0" y="0"/>
                  </a:moveTo>
                  <a:lnTo>
                    <a:pt x="930031" y="0"/>
                  </a:lnTo>
                  <a:lnTo>
                    <a:pt x="930031" y="292227"/>
                  </a:lnTo>
                  <a:lnTo>
                    <a:pt x="0" y="2922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04775"/>
              <a:ext cx="930031" cy="3970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Gayanuka Weerasekara 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442193" y="5195333"/>
            <a:ext cx="3930073" cy="1234876"/>
            <a:chOff x="0" y="0"/>
            <a:chExt cx="930031" cy="29222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930031" cy="292227"/>
            </a:xfrm>
            <a:custGeom>
              <a:avLst/>
              <a:gdLst/>
              <a:ahLst/>
              <a:cxnLst/>
              <a:rect l="l" t="t" r="r" b="b"/>
              <a:pathLst>
                <a:path w="930031" h="292227">
                  <a:moveTo>
                    <a:pt x="0" y="0"/>
                  </a:moveTo>
                  <a:lnTo>
                    <a:pt x="930031" y="0"/>
                  </a:lnTo>
                  <a:lnTo>
                    <a:pt x="930031" y="292227"/>
                  </a:lnTo>
                  <a:lnTo>
                    <a:pt x="0" y="2922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104775"/>
              <a:ext cx="930031" cy="3970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IT22032874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520678" y="5195333"/>
            <a:ext cx="3930073" cy="1234876"/>
            <a:chOff x="0" y="0"/>
            <a:chExt cx="930031" cy="292227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30031" cy="292227"/>
            </a:xfrm>
            <a:custGeom>
              <a:avLst/>
              <a:gdLst/>
              <a:ahLst/>
              <a:cxnLst/>
              <a:rect l="l" t="t" r="r" b="b"/>
              <a:pathLst>
                <a:path w="930031" h="292227">
                  <a:moveTo>
                    <a:pt x="0" y="0"/>
                  </a:moveTo>
                  <a:lnTo>
                    <a:pt x="930031" y="0"/>
                  </a:lnTo>
                  <a:lnTo>
                    <a:pt x="930031" y="292227"/>
                  </a:lnTo>
                  <a:lnTo>
                    <a:pt x="0" y="2922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930031" cy="3970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076 425 9140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599163" y="5195333"/>
            <a:ext cx="3930073" cy="1234876"/>
            <a:chOff x="0" y="0"/>
            <a:chExt cx="930031" cy="29222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930031" cy="292227"/>
            </a:xfrm>
            <a:custGeom>
              <a:avLst/>
              <a:gdLst/>
              <a:ahLst/>
              <a:cxnLst/>
              <a:rect l="l" t="t" r="r" b="b"/>
              <a:pathLst>
                <a:path w="930031" h="292227">
                  <a:moveTo>
                    <a:pt x="0" y="0"/>
                  </a:moveTo>
                  <a:lnTo>
                    <a:pt x="930031" y="0"/>
                  </a:lnTo>
                  <a:lnTo>
                    <a:pt x="930031" y="292227"/>
                  </a:lnTo>
                  <a:lnTo>
                    <a:pt x="0" y="2922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104775"/>
              <a:ext cx="930031" cy="3970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it22032874@my.sliit.lk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5442193" y="6610424"/>
            <a:ext cx="3930073" cy="920605"/>
            <a:chOff x="0" y="0"/>
            <a:chExt cx="930031" cy="217856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IT22320728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9520678" y="6610424"/>
            <a:ext cx="3930073" cy="920605"/>
            <a:chOff x="0" y="0"/>
            <a:chExt cx="930031" cy="217856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071 641 8341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3599163" y="6610424"/>
            <a:ext cx="3930073" cy="920605"/>
            <a:chOff x="0" y="0"/>
            <a:chExt cx="930031" cy="217856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it22320728@my.sliit.lk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5442601" y="7711243"/>
            <a:ext cx="3930073" cy="920605"/>
            <a:chOff x="0" y="0"/>
            <a:chExt cx="930031" cy="217856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IT22083050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9520678" y="7711243"/>
            <a:ext cx="3930073" cy="920605"/>
            <a:chOff x="0" y="0"/>
            <a:chExt cx="930031" cy="217856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077 177 4605 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3599163" y="7711243"/>
            <a:ext cx="3930073" cy="920605"/>
            <a:chOff x="0" y="0"/>
            <a:chExt cx="930031" cy="217856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it22083050@my.sliit.lk</a:t>
              </a:r>
            </a:p>
          </p:txBody>
        </p:sp>
      </p:grpSp>
      <p:sp>
        <p:nvSpPr>
          <p:cNvPr id="56" name="Freeform 56"/>
          <p:cNvSpPr/>
          <p:nvPr/>
        </p:nvSpPr>
        <p:spPr>
          <a:xfrm>
            <a:off x="-1266123" y="7416923"/>
            <a:ext cx="6190991" cy="4956839"/>
          </a:xfrm>
          <a:custGeom>
            <a:avLst/>
            <a:gdLst/>
            <a:ahLst/>
            <a:cxnLst/>
            <a:rect l="l" t="t" r="r" b="b"/>
            <a:pathLst>
              <a:path w="6190991" h="4956839">
                <a:moveTo>
                  <a:pt x="0" y="0"/>
                </a:moveTo>
                <a:lnTo>
                  <a:pt x="6190991" y="0"/>
                </a:lnTo>
                <a:lnTo>
                  <a:pt x="6190991" y="4956839"/>
                </a:lnTo>
                <a:lnTo>
                  <a:pt x="0" y="4956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7" name="Group 57"/>
          <p:cNvGrpSpPr/>
          <p:nvPr/>
        </p:nvGrpSpPr>
        <p:grpSpPr>
          <a:xfrm>
            <a:off x="1364524" y="6610424"/>
            <a:ext cx="3930073" cy="920605"/>
            <a:chOff x="0" y="0"/>
            <a:chExt cx="930031" cy="217856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TextBox 59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R A S M Ranawaka</a:t>
              </a:r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364116" y="7711243"/>
            <a:ext cx="3930073" cy="920605"/>
            <a:chOff x="0" y="0"/>
            <a:chExt cx="930031" cy="217856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930031" cy="217856"/>
            </a:xfrm>
            <a:custGeom>
              <a:avLst/>
              <a:gdLst/>
              <a:ahLst/>
              <a:cxnLst/>
              <a:rect l="l" t="t" r="r" b="b"/>
              <a:pathLst>
                <a:path w="930031" h="217856">
                  <a:moveTo>
                    <a:pt x="0" y="0"/>
                  </a:moveTo>
                  <a:lnTo>
                    <a:pt x="930031" y="0"/>
                  </a:lnTo>
                  <a:lnTo>
                    <a:pt x="930031" y="217856"/>
                  </a:lnTo>
                  <a:lnTo>
                    <a:pt x="0" y="2178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TextBox 62"/>
            <p:cNvSpPr txBox="1"/>
            <p:nvPr/>
          </p:nvSpPr>
          <p:spPr>
            <a:xfrm>
              <a:off x="0" y="-104775"/>
              <a:ext cx="930031" cy="3226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6"/>
                </a:lnSpc>
              </a:pPr>
              <a:r>
                <a:rPr lang="en-US" sz="2300">
                  <a:solidFill>
                    <a:srgbClr val="000000"/>
                  </a:solidFill>
                  <a:latin typeface="Poppins"/>
                </a:rPr>
                <a:t>R K Kaween Rashmika</a:t>
              </a:r>
            </a:p>
          </p:txBody>
        </p:sp>
      </p:grpSp>
      <p:sp>
        <p:nvSpPr>
          <p:cNvPr id="63" name="Freeform 63"/>
          <p:cNvSpPr/>
          <p:nvPr/>
        </p:nvSpPr>
        <p:spPr>
          <a:xfrm>
            <a:off x="15148765" y="144665"/>
            <a:ext cx="2961362" cy="2532593"/>
          </a:xfrm>
          <a:custGeom>
            <a:avLst/>
            <a:gdLst/>
            <a:ahLst/>
            <a:cxnLst/>
            <a:rect l="l" t="t" r="r" b="b"/>
            <a:pathLst>
              <a:path w="2961362" h="2532593">
                <a:moveTo>
                  <a:pt x="0" y="0"/>
                </a:moveTo>
                <a:lnTo>
                  <a:pt x="2961362" y="0"/>
                </a:lnTo>
                <a:lnTo>
                  <a:pt x="2961362" y="2532593"/>
                </a:lnTo>
                <a:lnTo>
                  <a:pt x="0" y="2532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4" name="TextBox 64"/>
          <p:cNvSpPr txBox="1"/>
          <p:nvPr/>
        </p:nvSpPr>
        <p:spPr>
          <a:xfrm>
            <a:off x="1364116" y="742950"/>
            <a:ext cx="9147047" cy="1164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7"/>
              </a:lnSpc>
              <a:spcBef>
                <a:spcPct val="0"/>
              </a:spcBef>
            </a:pPr>
            <a:r>
              <a:rPr lang="en-US" sz="5838" dirty="0">
                <a:solidFill>
                  <a:srgbClr val="FFFFFF"/>
                </a:solidFill>
                <a:latin typeface="Poppins"/>
              </a:rPr>
              <a:t>Group Member’s Details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02495" y="300038"/>
            <a:ext cx="1955190" cy="1955190"/>
          </a:xfrm>
          <a:custGeom>
            <a:avLst/>
            <a:gdLst/>
            <a:ahLst/>
            <a:cxnLst/>
            <a:rect l="l" t="t" r="r" b="b"/>
            <a:pathLst>
              <a:path w="1955190" h="1955190">
                <a:moveTo>
                  <a:pt x="0" y="0"/>
                </a:moveTo>
                <a:lnTo>
                  <a:pt x="1955190" y="0"/>
                </a:lnTo>
                <a:lnTo>
                  <a:pt x="1955190" y="1955189"/>
                </a:lnTo>
                <a:lnTo>
                  <a:pt x="0" y="195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702495" y="4030722"/>
            <a:ext cx="2299543" cy="2791554"/>
          </a:xfrm>
          <a:custGeom>
            <a:avLst/>
            <a:gdLst/>
            <a:ahLst/>
            <a:cxnLst/>
            <a:rect l="l" t="t" r="r" b="b"/>
            <a:pathLst>
              <a:path w="2299543" h="2791554">
                <a:moveTo>
                  <a:pt x="0" y="0"/>
                </a:moveTo>
                <a:lnTo>
                  <a:pt x="2299543" y="0"/>
                </a:lnTo>
                <a:lnTo>
                  <a:pt x="2299543" y="2791555"/>
                </a:lnTo>
                <a:lnTo>
                  <a:pt x="0" y="2791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741759" y="2656228"/>
            <a:ext cx="16389266" cy="157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086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Our project is driven by the critical role inland water bodies play as a source of daily water consumption.</a:t>
            </a:r>
          </a:p>
          <a:p>
            <a:pPr marL="342900" indent="-342900">
              <a:lnSpc>
                <a:spcPts val="3086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Many of these water bodies face pollution from industrial waste and household dumping.</a:t>
            </a:r>
          </a:p>
          <a:p>
            <a:pPr marL="342900" indent="-342900">
              <a:lnSpc>
                <a:spcPts val="3086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widespread nature of these water bodies makes it challenging for authorities to accurately locate and monitor pollution, necessitating significant manpower and resources.</a:t>
            </a:r>
            <a:endParaRPr lang="en-US" sz="2204" dirty="0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41759" y="7263175"/>
            <a:ext cx="16389266" cy="1107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2923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We developed a smart solution to reduce manpower and costs, streamlining the water quality monitoring process.</a:t>
            </a:r>
          </a:p>
          <a:p>
            <a:pPr marL="342900" indent="-342900">
              <a:lnSpc>
                <a:spcPts val="2923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Our system allows a single user to remotely record key water quality parameters and pinpoint pollution locations using GPS tracking.</a:t>
            </a:r>
            <a:endParaRPr lang="en-US" sz="2088" dirty="0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87052" y="5485482"/>
            <a:ext cx="8907692" cy="11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26"/>
              </a:lnSpc>
              <a:spcBef>
                <a:spcPct val="0"/>
              </a:spcBef>
            </a:pPr>
            <a:r>
              <a:rPr lang="en-US" sz="12397" dirty="0">
                <a:solidFill>
                  <a:schemeClr val="bg1"/>
                </a:solidFill>
                <a:latin typeface="Computer Says No"/>
              </a:rPr>
              <a:t>SOLUTION PROPOSED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9B965A4C-2FF1-9DF7-4718-0DA3596681BA}"/>
              </a:ext>
            </a:extLst>
          </p:cNvPr>
          <p:cNvSpPr/>
          <p:nvPr/>
        </p:nvSpPr>
        <p:spPr>
          <a:xfrm>
            <a:off x="0" y="8495290"/>
            <a:ext cx="3536094" cy="1724379"/>
          </a:xfrm>
          <a:custGeom>
            <a:avLst/>
            <a:gdLst/>
            <a:ahLst/>
            <a:cxnLst/>
            <a:rect l="l" t="t" r="r" b="b"/>
            <a:pathLst>
              <a:path w="3536094" h="1724379">
                <a:moveTo>
                  <a:pt x="0" y="0"/>
                </a:moveTo>
                <a:lnTo>
                  <a:pt x="3536095" y="0"/>
                </a:lnTo>
                <a:lnTo>
                  <a:pt x="3536095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6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073991"/>
            <a:ext cx="8907692" cy="11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26"/>
              </a:lnSpc>
              <a:spcBef>
                <a:spcPct val="0"/>
              </a:spcBef>
            </a:pPr>
            <a:r>
              <a:rPr lang="en-US" sz="12397" dirty="0">
                <a:solidFill>
                  <a:schemeClr val="bg1"/>
                </a:solidFill>
                <a:latin typeface="Computer Says No"/>
              </a:rPr>
              <a:t>PROBLEM IDENTIFIED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/>
      <p:bldP spid="6" grpId="0"/>
      <p:bldP spid="7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073991"/>
            <a:ext cx="8907692" cy="11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926"/>
              </a:lnSpc>
              <a:spcBef>
                <a:spcPct val="0"/>
              </a:spcBef>
            </a:pPr>
            <a:r>
              <a:rPr lang="en-US" sz="12397" dirty="0">
                <a:solidFill>
                  <a:schemeClr val="bg1"/>
                </a:solidFill>
                <a:latin typeface="Computer Says No"/>
              </a:rPr>
              <a:t>Methodology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552700"/>
            <a:ext cx="16802100" cy="7017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System Design and Development:</a:t>
            </a:r>
            <a:endParaRPr lang="en-US" sz="2400" dirty="0"/>
          </a:p>
          <a:p>
            <a:r>
              <a:rPr lang="en-US" sz="2400" dirty="0"/>
              <a:t>	Develop a water quality monitoring system to be mounted on a boat.</a:t>
            </a:r>
          </a:p>
          <a:p>
            <a:r>
              <a:rPr lang="en-US" sz="2400" dirty="0"/>
              <a:t>	Integrate two sensors for measuring pH value and turbidity levels.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Sensor Integration:</a:t>
            </a:r>
            <a:endParaRPr lang="en-US" sz="2400" dirty="0"/>
          </a:p>
          <a:p>
            <a:r>
              <a:rPr lang="en-US" sz="2400" dirty="0"/>
              <a:t>	Mount pH and turbidity sensors on a robotic arm.</a:t>
            </a:r>
          </a:p>
          <a:p>
            <a:r>
              <a:rPr lang="en-US" sz="2400" dirty="0"/>
              <a:t>	Ensure the robotic arm can be lowered to specific locations for readings.</a:t>
            </a:r>
          </a:p>
          <a:p>
            <a:endParaRPr lang="en-US" sz="2400" dirty="0"/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latin typeface="Calibri (Body)"/>
              </a:rPr>
              <a:t>GPS Integration:</a:t>
            </a:r>
            <a:endParaRPr lang="en-US" altLang="en-US" sz="2400" dirty="0">
              <a:latin typeface="Calibri (Body)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Arial" panose="020B0604020202020204" pitchFamily="34" charset="0"/>
              </a:rPr>
              <a:t>Include a GPS tracker to record real-time location data for each measurement.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latin typeface="Calibri (Body)"/>
              </a:rPr>
              <a:t>Data Collection and Storage:</a:t>
            </a:r>
            <a:endParaRPr lang="en-US" altLang="en-US" sz="2400" dirty="0">
              <a:latin typeface="Calibri (Body)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Arial" panose="020B0604020202020204" pitchFamily="34" charset="0"/>
              </a:rPr>
              <a:t>Record water quality data along with GPS coordinates.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latin typeface="Arial" panose="020B0604020202020204" pitchFamily="34" charset="0"/>
              </a:rPr>
              <a:t>Store all data in a centralized database with timestamps.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Data Access:</a:t>
            </a:r>
            <a:endParaRPr lang="en-US" sz="2400" dirty="0"/>
          </a:p>
          <a:p>
            <a:r>
              <a:rPr lang="en-US" sz="2400" dirty="0"/>
              <a:t>	Develop a mobile app and desktop app for user access.</a:t>
            </a:r>
          </a:p>
          <a:p>
            <a:r>
              <a:rPr lang="en-US" sz="2400" dirty="0"/>
              <a:t>	Allow users to view and analyze water quality data, locations, dates, and times.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2" name="Freeform 14">
            <a:extLst>
              <a:ext uri="{FF2B5EF4-FFF2-40B4-BE49-F238E27FC236}">
                <a16:creationId xmlns:a16="http://schemas.microsoft.com/office/drawing/2014/main" id="{33635649-BE73-4AA8-84E8-C8FD1D2D1A60}"/>
              </a:ext>
            </a:extLst>
          </p:cNvPr>
          <p:cNvSpPr/>
          <p:nvPr/>
        </p:nvSpPr>
        <p:spPr>
          <a:xfrm>
            <a:off x="10218666" y="7794748"/>
            <a:ext cx="8077295" cy="2499645"/>
          </a:xfrm>
          <a:custGeom>
            <a:avLst/>
            <a:gdLst/>
            <a:ahLst/>
            <a:cxnLst/>
            <a:rect l="l" t="t" r="r" b="b"/>
            <a:pathLst>
              <a:path w="8077295" h="2499645">
                <a:moveTo>
                  <a:pt x="0" y="0"/>
                </a:moveTo>
                <a:lnTo>
                  <a:pt x="8077295" y="0"/>
                </a:lnTo>
                <a:lnTo>
                  <a:pt x="8077295" y="2499645"/>
                </a:lnTo>
                <a:lnTo>
                  <a:pt x="0" y="24996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0739" r="-6350" b="-58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58D19C35-2388-3E2D-D301-6B3875BB70E9}"/>
              </a:ext>
            </a:extLst>
          </p:cNvPr>
          <p:cNvSpPr/>
          <p:nvPr/>
        </p:nvSpPr>
        <p:spPr>
          <a:xfrm>
            <a:off x="14257313" y="-299885"/>
            <a:ext cx="4267200" cy="3889090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28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31FA8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9B60EB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073991"/>
            <a:ext cx="8907692" cy="114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926"/>
              </a:lnSpc>
              <a:spcBef>
                <a:spcPct val="0"/>
              </a:spcBef>
            </a:pPr>
            <a:r>
              <a:rPr lang="en-US" sz="12397" dirty="0">
                <a:solidFill>
                  <a:schemeClr val="bg1"/>
                </a:solidFill>
                <a:latin typeface="Computer Says No"/>
              </a:rPr>
              <a:t>Methodology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552700"/>
            <a:ext cx="16802100" cy="3323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System Deployment:</a:t>
            </a:r>
            <a:endParaRPr lang="en-US" sz="2400" dirty="0"/>
          </a:p>
          <a:p>
            <a:r>
              <a:rPr lang="en-US" sz="2400" dirty="0"/>
              <a:t>	Mount the system on a boat for operation in large water bodies.</a:t>
            </a:r>
          </a:p>
          <a:p>
            <a:r>
              <a:rPr lang="en-US" sz="2400" dirty="0"/>
              <a:t>	Enable remote control and monitoring by a single user.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Insights and Reporting:</a:t>
            </a:r>
            <a:endParaRPr lang="en-US" sz="2400" dirty="0"/>
          </a:p>
          <a:p>
            <a:r>
              <a:rPr lang="en-US" sz="2400" dirty="0"/>
              <a:t>	Provide detailed insights into water quality across different areas.</a:t>
            </a:r>
          </a:p>
          <a:p>
            <a:r>
              <a:rPr lang="en-US" sz="2400" dirty="0"/>
              <a:t>	Facilitate better decision-making and targeted actions based on data.</a:t>
            </a:r>
          </a:p>
          <a:p>
            <a:endParaRPr lang="en-US" sz="24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2" name="Freeform 14">
            <a:extLst>
              <a:ext uri="{FF2B5EF4-FFF2-40B4-BE49-F238E27FC236}">
                <a16:creationId xmlns:a16="http://schemas.microsoft.com/office/drawing/2014/main" id="{533F1626-7153-F680-D092-81498A97369B}"/>
              </a:ext>
            </a:extLst>
          </p:cNvPr>
          <p:cNvSpPr/>
          <p:nvPr/>
        </p:nvSpPr>
        <p:spPr>
          <a:xfrm>
            <a:off x="10210705" y="7731457"/>
            <a:ext cx="8077295" cy="2499645"/>
          </a:xfrm>
          <a:custGeom>
            <a:avLst/>
            <a:gdLst/>
            <a:ahLst/>
            <a:cxnLst/>
            <a:rect l="l" t="t" r="r" b="b"/>
            <a:pathLst>
              <a:path w="8077295" h="2499645">
                <a:moveTo>
                  <a:pt x="0" y="0"/>
                </a:moveTo>
                <a:lnTo>
                  <a:pt x="8077295" y="0"/>
                </a:lnTo>
                <a:lnTo>
                  <a:pt x="8077295" y="2499645"/>
                </a:lnTo>
                <a:lnTo>
                  <a:pt x="0" y="24996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0739" r="-6350" b="-58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C7D79D80-52E8-09E4-E447-1B0DD55C35E9}"/>
              </a:ext>
            </a:extLst>
          </p:cNvPr>
          <p:cNvSpPr/>
          <p:nvPr/>
        </p:nvSpPr>
        <p:spPr>
          <a:xfrm>
            <a:off x="304800" y="6550745"/>
            <a:ext cx="4267200" cy="3889090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E810A3DB-4B71-02FF-4656-A62BAD56E84F}"/>
              </a:ext>
            </a:extLst>
          </p:cNvPr>
          <p:cNvSpPr/>
          <p:nvPr/>
        </p:nvSpPr>
        <p:spPr>
          <a:xfrm rot="11775672">
            <a:off x="12827743" y="893573"/>
            <a:ext cx="5501601" cy="2605480"/>
          </a:xfrm>
          <a:custGeom>
            <a:avLst/>
            <a:gdLst/>
            <a:ahLst/>
            <a:cxnLst/>
            <a:rect l="l" t="t" r="r" b="b"/>
            <a:pathLst>
              <a:path w="3536094" h="1724379">
                <a:moveTo>
                  <a:pt x="0" y="0"/>
                </a:moveTo>
                <a:lnTo>
                  <a:pt x="3536095" y="0"/>
                </a:lnTo>
                <a:lnTo>
                  <a:pt x="3536095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55"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380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845" y="0"/>
            <a:ext cx="18464552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358914" y="67145"/>
            <a:ext cx="3828735" cy="4466062"/>
          </a:xfrm>
          <a:custGeom>
            <a:avLst/>
            <a:gdLst/>
            <a:ahLst/>
            <a:cxnLst/>
            <a:rect l="l" t="t" r="r" b="b"/>
            <a:pathLst>
              <a:path w="3828735" h="4466062">
                <a:moveTo>
                  <a:pt x="0" y="0"/>
                </a:moveTo>
                <a:lnTo>
                  <a:pt x="3828735" y="0"/>
                </a:lnTo>
                <a:lnTo>
                  <a:pt x="3828735" y="4466062"/>
                </a:lnTo>
                <a:lnTo>
                  <a:pt x="0" y="44660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865" r="-61536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9347" y="5556719"/>
            <a:ext cx="4745321" cy="4620548"/>
          </a:xfrm>
          <a:custGeom>
            <a:avLst/>
            <a:gdLst/>
            <a:ahLst/>
            <a:cxnLst/>
            <a:rect l="l" t="t" r="r" b="b"/>
            <a:pathLst>
              <a:path w="4745321" h="4620548">
                <a:moveTo>
                  <a:pt x="0" y="0"/>
                </a:moveTo>
                <a:lnTo>
                  <a:pt x="4745321" y="0"/>
                </a:lnTo>
                <a:lnTo>
                  <a:pt x="4745321" y="4620548"/>
                </a:lnTo>
                <a:lnTo>
                  <a:pt x="0" y="46205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136" r="-7481" b="-1198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06942" y="314958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387146" y="3082414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30"/>
                </a:lnTo>
                <a:lnTo>
                  <a:pt x="0" y="21133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8097376" y="314958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1889553" y="314958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AutoShape 9"/>
          <p:cNvSpPr/>
          <p:nvPr/>
        </p:nvSpPr>
        <p:spPr>
          <a:xfrm flipV="1">
            <a:off x="10210705" y="4162892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 flipV="1">
            <a:off x="6500475" y="4115267"/>
            <a:ext cx="1620234" cy="10424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 flipV="1">
            <a:off x="2720271" y="4076700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5636236" y="314723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AutoShape 13"/>
          <p:cNvSpPr/>
          <p:nvPr/>
        </p:nvSpPr>
        <p:spPr>
          <a:xfrm flipV="1">
            <a:off x="14002882" y="4162892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0210705" y="7687147"/>
            <a:ext cx="8077295" cy="2499645"/>
          </a:xfrm>
          <a:custGeom>
            <a:avLst/>
            <a:gdLst/>
            <a:ahLst/>
            <a:cxnLst/>
            <a:rect l="l" t="t" r="r" b="b"/>
            <a:pathLst>
              <a:path w="8077295" h="2499645">
                <a:moveTo>
                  <a:pt x="0" y="0"/>
                </a:moveTo>
                <a:lnTo>
                  <a:pt x="8077295" y="0"/>
                </a:lnTo>
                <a:lnTo>
                  <a:pt x="8077295" y="2499645"/>
                </a:lnTo>
                <a:lnTo>
                  <a:pt x="0" y="24996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0739" r="-6350" b="-58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4338661" y="1158276"/>
            <a:ext cx="9610678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chemeClr val="bg1"/>
                </a:solidFill>
                <a:latin typeface="Computer Says No"/>
              </a:rPr>
              <a:t>MAIN FUNCTIONS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86917" y="3698796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854668" y="3635295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58793" y="3671814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414417" y="3671814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446002" y="5494492"/>
            <a:ext cx="3121512" cy="181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0"/>
              </a:lnSpc>
            </a:pPr>
            <a:r>
              <a:rPr lang="en-US" sz="3000">
                <a:solidFill>
                  <a:srgbClr val="FFFFFF"/>
                </a:solidFill>
                <a:latin typeface="Poppins Bold"/>
              </a:rPr>
              <a:t>GPS Tracking System</a:t>
            </a:r>
          </a:p>
          <a:p>
            <a:pPr algn="ctr">
              <a:lnSpc>
                <a:spcPts val="4860"/>
              </a:lnSpc>
            </a:pPr>
            <a:endParaRPr lang="en-US" sz="3000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666821" y="5494492"/>
            <a:ext cx="3121512" cy="120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0"/>
              </a:lnSpc>
            </a:pPr>
            <a:r>
              <a:rPr lang="en-US" sz="3000" dirty="0">
                <a:solidFill>
                  <a:srgbClr val="FFFFFF"/>
                </a:solidFill>
                <a:latin typeface="Poppins Bold"/>
              </a:rPr>
              <a:t>Programming the PH Sensor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888084" y="5494492"/>
            <a:ext cx="2940276" cy="1811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0"/>
              </a:lnSpc>
            </a:pPr>
            <a:r>
              <a:rPr lang="en-US" sz="3000" dirty="0">
                <a:solidFill>
                  <a:srgbClr val="FFFFFF"/>
                </a:solidFill>
                <a:latin typeface="Poppins Bold"/>
              </a:rPr>
              <a:t>Programming the Turbidity Sensor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9347" y="5494492"/>
            <a:ext cx="2981262" cy="2421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0"/>
              </a:lnSpc>
            </a:pPr>
            <a:r>
              <a:rPr lang="en-US" sz="3000" dirty="0">
                <a:solidFill>
                  <a:srgbClr val="FFFFFF"/>
                </a:solidFill>
                <a:latin typeface="Poppins Bold"/>
              </a:rPr>
              <a:t>Robotic Arm building &amp; programming</a:t>
            </a:r>
          </a:p>
          <a:p>
            <a:pPr algn="ctr">
              <a:lnSpc>
                <a:spcPts val="4860"/>
              </a:lnSpc>
            </a:pPr>
            <a:endParaRPr lang="en-US" sz="3000" dirty="0">
              <a:solidFill>
                <a:srgbClr val="FFFFFF"/>
              </a:solidFill>
              <a:latin typeface="Poppins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6130594" y="3698796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rgbClr val="40B8F5"/>
                </a:solidFill>
                <a:latin typeface="Computer Says No"/>
              </a:rPr>
              <a:t>05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5066137" y="5494492"/>
            <a:ext cx="3121512" cy="2421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0"/>
              </a:lnSpc>
            </a:pPr>
            <a:r>
              <a:rPr lang="en-US" sz="3000">
                <a:solidFill>
                  <a:srgbClr val="FFFFFF"/>
                </a:solidFill>
                <a:latin typeface="Poppins Bold"/>
              </a:rPr>
              <a:t>Building Desktop Application</a:t>
            </a:r>
          </a:p>
          <a:p>
            <a:pPr algn="ctr">
              <a:lnSpc>
                <a:spcPts val="4860"/>
              </a:lnSpc>
            </a:pPr>
            <a:endParaRPr lang="en-US" sz="3000">
              <a:solidFill>
                <a:srgbClr val="FFFFFF"/>
              </a:solidFill>
              <a:latin typeface="Poppins Bold"/>
            </a:endParaRPr>
          </a:p>
        </p:txBody>
      </p:sp>
    </p:spTree>
    <p:extLst>
      <p:ext uri="{BB962C8B-B14F-4D97-AF65-F5344CB8AC3E}">
        <p14:creationId xmlns:p14="http://schemas.microsoft.com/office/powerpoint/2010/main" val="4089743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90600" y="5586586"/>
            <a:ext cx="696105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495300" y="5978083"/>
            <a:ext cx="7467559" cy="51435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reeform 6"/>
          <p:cNvSpPr/>
          <p:nvPr/>
        </p:nvSpPr>
        <p:spPr>
          <a:xfrm>
            <a:off x="9144000" y="1550639"/>
            <a:ext cx="8001878" cy="8071895"/>
          </a:xfrm>
          <a:custGeom>
            <a:avLst/>
            <a:gdLst/>
            <a:ahLst/>
            <a:cxnLst/>
            <a:rect l="l" t="t" r="r" b="b"/>
            <a:pathLst>
              <a:path w="8001878" h="8071895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4401800" y="-876300"/>
            <a:ext cx="4267200" cy="3889090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1981327">
            <a:off x="-292313" y="440090"/>
            <a:ext cx="6305298" cy="2753820"/>
          </a:xfrm>
          <a:custGeom>
            <a:avLst/>
            <a:gdLst/>
            <a:ahLst/>
            <a:cxnLst/>
            <a:rect l="l" t="t" r="r" b="b"/>
            <a:pathLst>
              <a:path w="6305298" h="2753820">
                <a:moveTo>
                  <a:pt x="0" y="0"/>
                </a:moveTo>
                <a:lnTo>
                  <a:pt x="6305298" y="0"/>
                </a:lnTo>
                <a:lnTo>
                  <a:pt x="6305298" y="2753820"/>
                </a:lnTo>
                <a:lnTo>
                  <a:pt x="0" y="27538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685800" y="2686059"/>
            <a:ext cx="7747874" cy="296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366"/>
              </a:lnSpc>
            </a:pPr>
            <a:r>
              <a:rPr lang="en-US" sz="18833" dirty="0">
                <a:solidFill>
                  <a:schemeClr val="bg1"/>
                </a:solidFill>
                <a:latin typeface="Computer Says No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410</Words>
  <Application>Microsoft Office PowerPoint</Application>
  <PresentationFormat>Custom</PresentationFormat>
  <Paragraphs>71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Computer Says No</vt:lpstr>
      <vt:lpstr>Calibri (Body)</vt:lpstr>
      <vt:lpstr>Poppins Light</vt:lpstr>
      <vt:lpstr>Poppins Bold</vt:lpstr>
      <vt:lpstr>Calibri</vt:lpstr>
      <vt:lpstr>Arial</vt:lpstr>
      <vt:lpstr>Poppins</vt:lpstr>
      <vt:lpstr>Aptos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Illustrative Artificial Intelligence Project Presentation</dc:title>
  <cp:lastModifiedBy>R.A.S.M.RANAWAKA it22320728</cp:lastModifiedBy>
  <cp:revision>9</cp:revision>
  <dcterms:created xsi:type="dcterms:W3CDTF">2006-08-16T00:00:00Z</dcterms:created>
  <dcterms:modified xsi:type="dcterms:W3CDTF">2024-06-16T06:46:20Z</dcterms:modified>
  <dc:identifier>DAGIOYEa_hk</dc:identifier>
</cp:coreProperties>
</file>

<file path=docProps/thumbnail.jpeg>
</file>